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6" r:id="rId3"/>
    <p:sldId id="288" r:id="rId4"/>
    <p:sldId id="289" r:id="rId5"/>
    <p:sldId id="287" r:id="rId6"/>
    <p:sldId id="261" r:id="rId7"/>
    <p:sldId id="260" r:id="rId8"/>
    <p:sldId id="257" r:id="rId9"/>
    <p:sldId id="258" r:id="rId10"/>
    <p:sldId id="259" r:id="rId11"/>
    <p:sldId id="268" r:id="rId12"/>
    <p:sldId id="262" r:id="rId13"/>
    <p:sldId id="263" r:id="rId14"/>
    <p:sldId id="264" r:id="rId15"/>
    <p:sldId id="265" r:id="rId16"/>
    <p:sldId id="266" r:id="rId17"/>
    <p:sldId id="267" r:id="rId18"/>
    <p:sldId id="269" r:id="rId19"/>
    <p:sldId id="270" r:id="rId20"/>
    <p:sldId id="271" r:id="rId21"/>
    <p:sldId id="272" r:id="rId22"/>
    <p:sldId id="282" r:id="rId23"/>
    <p:sldId id="283" r:id="rId24"/>
    <p:sldId id="284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5" r:id="rId35"/>
    <p:sldId id="292" r:id="rId36"/>
    <p:sldId id="293" r:id="rId37"/>
    <p:sldId id="294" r:id="rId38"/>
    <p:sldId id="291" r:id="rId39"/>
    <p:sldId id="290" r:id="rId4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70" autoAdjust="0"/>
    <p:restoredTop sz="94660"/>
  </p:normalViewPr>
  <p:slideViewPr>
    <p:cSldViewPr>
      <p:cViewPr varScale="1">
        <p:scale>
          <a:sx n="103" d="100"/>
          <a:sy n="103" d="100"/>
        </p:scale>
        <p:origin x="-102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Titr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cxnSp>
        <p:nvCxnSpPr>
          <p:cNvPr id="8" name="Connecteur droit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space réservé de la date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33C19-647E-485D-B2C6-B82190CDC797}" type="datetimeFigureOut">
              <a:rPr lang="fr-FR" smtClean="0"/>
              <a:pPr/>
              <a:t>21/09/2017</a:t>
            </a:fld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17D282-8752-462E-A888-77C350DC4F9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33C19-647E-485D-B2C6-B82190CDC797}" type="datetimeFigureOut">
              <a:rPr lang="fr-FR" smtClean="0"/>
              <a:pPr/>
              <a:t>21/09/2017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7D282-8752-462E-A888-77C350DC4F9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33C19-647E-485D-B2C6-B82190CDC797}" type="datetimeFigureOut">
              <a:rPr lang="fr-FR" smtClean="0"/>
              <a:pPr/>
              <a:t>21/09/2017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7D282-8752-462E-A888-77C350DC4F9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B933C19-647E-485D-B2C6-B82190CDC797}" type="datetimeFigureOut">
              <a:rPr lang="fr-FR" smtClean="0"/>
              <a:pPr/>
              <a:t>21/09/2017</a:t>
            </a:fld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617D282-8752-462E-A888-77C350DC4F9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33C19-647E-485D-B2C6-B82190CDC797}" type="datetimeFigureOut">
              <a:rPr lang="fr-FR" smtClean="0"/>
              <a:pPr/>
              <a:t>21/09/2017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7D282-8752-462E-A888-77C350DC4F9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33C19-647E-485D-B2C6-B82190CDC797}" type="datetimeFigureOut">
              <a:rPr lang="fr-FR" smtClean="0"/>
              <a:pPr/>
              <a:t>21/09/2017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7D282-8752-462E-A888-77C350DC4F9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7D282-8752-462E-A888-77C350DC4F9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33C19-647E-485D-B2C6-B82190CDC797}" type="datetimeFigureOut">
              <a:rPr lang="fr-FR" smtClean="0"/>
              <a:pPr/>
              <a:t>21/09/2017</a:t>
            </a:fld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32" name="Espace réservé du contenu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34" name="Espace réservé du contenu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33C19-647E-485D-B2C6-B82190CDC797}" type="datetimeFigureOut">
              <a:rPr lang="fr-FR" smtClean="0"/>
              <a:pPr/>
              <a:t>21/09/2017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7D282-8752-462E-A888-77C350DC4F9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33C19-647E-485D-B2C6-B82190CDC797}" type="datetimeFigureOut">
              <a:rPr lang="fr-FR" smtClean="0"/>
              <a:pPr/>
              <a:t>21/09/2017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7D282-8752-462E-A888-77C350DC4F9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ce réservé du contenu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31" name="Titr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B933C19-647E-485D-B2C6-B82190CDC797}" type="datetimeFigureOut">
              <a:rPr lang="fr-FR" smtClean="0"/>
              <a:pPr/>
              <a:t>21/09/2017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617D282-8752-462E-A888-77C350DC4F9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33C19-647E-485D-B2C6-B82190CDC797}" type="datetimeFigureOut">
              <a:rPr lang="fr-FR" smtClean="0"/>
              <a:pPr/>
              <a:t>21/09/2017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17D282-8752-462E-A888-77C350DC4F9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B933C19-647E-485D-B2C6-B82190CDC797}" type="datetimeFigureOut">
              <a:rPr lang="fr-FR" smtClean="0"/>
              <a:pPr/>
              <a:t>21/09/2017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617D282-8752-462E-A888-77C350DC4F9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gallica.bnf.fr/" TargetMode="External"/><Relationship Id="rId2" Type="http://schemas.openxmlformats.org/officeDocument/2006/relationships/hyperlink" Target="https://www.crid1418.org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Lettres du front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La grande guerre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 descr="Les joueurs de ska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1593" y="1524000"/>
            <a:ext cx="3960813" cy="4572000"/>
          </a:xfr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joueurs de </a:t>
            </a:r>
            <a:r>
              <a:rPr lang="fr-FR" dirty="0" err="1" smtClean="0"/>
              <a:t>Skat</a:t>
            </a:r>
            <a:r>
              <a:rPr lang="fr-FR" dirty="0" smtClean="0"/>
              <a:t>, Otto Dix, 1920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t6o6dRRI3kB58Xj3B8N47Dl72eJkfbmt4t8yenImKBVvK0kTmF0xjctABnaLJIm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0" y="1524000"/>
            <a:ext cx="4572000" cy="4572000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loterie nationale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16871.179453.lar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1745156"/>
            <a:ext cx="5452292" cy="4041298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Texte et photo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lettres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5900" y="2062162"/>
            <a:ext cx="6172200" cy="3495675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Ecrire partout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4134439_ori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3836" y="2630424"/>
            <a:ext cx="7196328" cy="2359152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Dessiner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img_62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480" y="1546860"/>
            <a:ext cx="6035040" cy="4526280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3 aout 1914, la franchise postale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img-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2294" y="2274223"/>
            <a:ext cx="3599411" cy="3071553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5_bureau_de_poste_dans_les_tranchees_19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000" y="1524000"/>
            <a:ext cx="8128000" cy="4572000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Bureau de poste dans les tranchées, 1914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Cette-carte-postale-coloriee-1915-montre-soldat-francais-lisant-lettre-dans-tranchees-bataille-Bois-Pretre-Meurthe-Moselle_1_730_4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9894" y="1820526"/>
            <a:ext cx="5684211" cy="3978948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Une lettre, un peu de baume au cœur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travail-des-femmes-aux-champs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1524000"/>
            <a:ext cx="5486400" cy="4572000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Qui travaille dans les champs?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Affiche_“ordre_de_mobilisation_générale”_1_-_Archives_Nationales_-_AE-II-359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1279" y="1524000"/>
            <a:ext cx="3561441" cy="4572000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 aout 1914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Eauze_Gers_32118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6887" y="2262187"/>
            <a:ext cx="5610225" cy="3095625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Qui laboure?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téléchargement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3214686"/>
            <a:ext cx="2814661" cy="1596234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Qui travaille en usine?</a:t>
            </a:r>
            <a:endParaRPr lang="fr-FR" dirty="0"/>
          </a:p>
        </p:txBody>
      </p:sp>
      <p:pic>
        <p:nvPicPr>
          <p:cNvPr id="5" name="Image 4" descr="06_populations_civiles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2357430"/>
            <a:ext cx="4765075" cy="3526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1313354-Bombardement_de_Reims_durant_la_Première_Guerre_mondial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1714488"/>
            <a:ext cx="5143536" cy="3824920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ville détruite (Reims)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artisanat-de-tranchee-des-poilus-au-travai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1524" y="1524000"/>
            <a:ext cx="7740952" cy="4572000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L’artisanat dans les tranchées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Deux-scenes-champetres-gravees-douilles-laiton-encadrent-gauche-droite-lampe-petrole-briquet-encrier-petit-vase-representation-gaulois-terrassant-aigle-germanique_0_730_58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0400" y="2472690"/>
            <a:ext cx="2743200" cy="2674620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Détournement des instruments de mort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9012" y="2714625"/>
            <a:ext cx="2085975" cy="2190750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 les animaux?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Filmographie</a:t>
            </a:r>
            <a:endParaRPr lang="fr-FR" dirty="0"/>
          </a:p>
        </p:txBody>
      </p:sp>
      <p:pic>
        <p:nvPicPr>
          <p:cNvPr id="7" name="Espace réservé du contenu 6" descr="capitan_cona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58069" y="1738312"/>
            <a:ext cx="2857500" cy="4143375"/>
          </a:xfrm>
        </p:spPr>
      </p:pic>
      <p:pic>
        <p:nvPicPr>
          <p:cNvPr id="8" name="Espace réservé du contenu 7" descr="04053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9944" y="1546860"/>
            <a:ext cx="3395749" cy="452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 descr="dimanche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77131" y="1928812"/>
            <a:ext cx="2619375" cy="3762375"/>
          </a:xfrm>
        </p:spPr>
      </p:pic>
      <p:pic>
        <p:nvPicPr>
          <p:cNvPr id="6" name="Espace réservé du contenu 5" descr="29e77652810ee4a4c5199aac61c2bea5--michael-morpurgo-jeremy-irvine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55584" y="1524000"/>
            <a:ext cx="3444469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 descr="1965814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2319" y="1524000"/>
            <a:ext cx="3429000" cy="4572000"/>
          </a:xfrm>
        </p:spPr>
      </p:pic>
      <p:pic>
        <p:nvPicPr>
          <p:cNvPr id="6" name="Espace réservé du contenu 5" descr="1897351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63319" y="1524000"/>
            <a:ext cx="3429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 descr="les-croix-de-bois-poster_387202_4249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01289" y="1524000"/>
            <a:ext cx="3371060" cy="4572000"/>
          </a:xfrm>
        </p:spPr>
      </p:pic>
      <p:pic>
        <p:nvPicPr>
          <p:cNvPr id="6" name="Espace réservé du contenu 5" descr="18450187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63319" y="1524000"/>
            <a:ext cx="3429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ordre-appe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4326" y="1524000"/>
            <a:ext cx="6955348" cy="4572000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Ordre d’appel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Espace réservé du contenu 5" descr="Au_revoir_la_haut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71240" y="1524000"/>
            <a:ext cx="2831158" cy="4572000"/>
          </a:xfrm>
        </p:spPr>
      </p:pic>
      <p:pic>
        <p:nvPicPr>
          <p:cNvPr id="5" name="Espace réservé du contenu 4" descr="196053.jpg-c_215_290_x-f_jpg-q_x-xxyxx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53881" y="2428875"/>
            <a:ext cx="2047875" cy="2762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 descr="page_01-copie-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88944" y="1546860"/>
            <a:ext cx="3395749" cy="4526280"/>
          </a:xfrm>
        </p:spPr>
      </p:pic>
      <p:pic>
        <p:nvPicPr>
          <p:cNvPr id="6" name="Espace réservé du contenu 5" descr="TardiCetaitlaguerreCouv-764x1024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72248" y="1524000"/>
            <a:ext cx="3411141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 descr="13808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500" y="1524000"/>
            <a:ext cx="3429000" cy="4572000"/>
          </a:xfr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téléchargemen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5637" y="2981325"/>
            <a:ext cx="2752725" cy="1657350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http://www.dessins1418.fr/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La mobilisation</a:t>
            </a:r>
          </a:p>
          <a:p>
            <a:r>
              <a:rPr lang="fr-FR" dirty="0" smtClean="0"/>
              <a:t>Le premier combat</a:t>
            </a:r>
          </a:p>
          <a:p>
            <a:r>
              <a:rPr lang="fr-FR" dirty="0" smtClean="0"/>
              <a:t>La vie quotidienne dans les tranchées</a:t>
            </a:r>
          </a:p>
          <a:p>
            <a:r>
              <a:rPr lang="fr-FR" dirty="0" smtClean="0"/>
              <a:t>La réponse</a:t>
            </a:r>
          </a:p>
          <a:p>
            <a:r>
              <a:rPr lang="fr-FR" dirty="0" smtClean="0"/>
              <a:t>Le retour à la vie civile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L’échange épistolaire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langage poilus 2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500" y="1962150"/>
            <a:ext cx="5715000" cy="3695700"/>
          </a:xfr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L’argot des tranchées</a:t>
            </a:r>
            <a:endParaRPr lang="fr-FR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Espace réservé du contenu 5" descr="PHO36133e50-f575-11e3-a158-9815cfa54b96-805x45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8188" y="1714488"/>
            <a:ext cx="6728261" cy="3786214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version de la presse</a:t>
            </a:r>
            <a:endParaRPr lang="fr-FR" dirty="0"/>
          </a:p>
        </p:txBody>
      </p:sp>
      <p:pic>
        <p:nvPicPr>
          <p:cNvPr id="6" name="Espace réservé du contenu 5" descr="g14_7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8741" y="1524000"/>
            <a:ext cx="3106518" cy="4572000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hlinkClick r:id="rId2"/>
              </a:rPr>
              <a:t>https://www.crid1418.org</a:t>
            </a:r>
            <a:r>
              <a:rPr lang="fr-FR" dirty="0" smtClean="0">
                <a:hlinkClick r:id="rId2"/>
              </a:rPr>
              <a:t>/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>
                <a:hlinkClick r:id="rId3"/>
              </a:rPr>
              <a:t>http://</a:t>
            </a:r>
            <a:r>
              <a:rPr lang="fr-FR" dirty="0" smtClean="0">
                <a:hlinkClick r:id="rId3"/>
              </a:rPr>
              <a:t>gallica.bnf.fr</a:t>
            </a:r>
            <a:r>
              <a:rPr lang="fr-FR" dirty="0" smtClean="0"/>
              <a:t> </a:t>
            </a:r>
            <a:r>
              <a:rPr lang="fr-FR" dirty="0" smtClean="0"/>
              <a:t>Pour les archives du « </a:t>
            </a:r>
            <a:r>
              <a:rPr lang="fr-FR" smtClean="0"/>
              <a:t>Petit journal »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Mots et expressions de la première guerre mondiale</a:t>
            </a:r>
            <a:endParaRPr lang="fr-FR" sz="28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“La guerre, c’est la guerre des hommes ; la paix, c’est la guerre des idées</a:t>
            </a:r>
            <a:r>
              <a:rPr lang="fr-FR" smtClean="0"/>
              <a:t>.” Victor Hugo</a:t>
            </a:r>
          </a:p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livret militaire</a:t>
            </a:r>
            <a:endParaRPr lang="fr-FR" dirty="0"/>
          </a:p>
        </p:txBody>
      </p:sp>
      <p:pic>
        <p:nvPicPr>
          <p:cNvPr id="4" name="Espace réservé du contenu 3" descr="9463.105901.larg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686719" y="2639983"/>
            <a:ext cx="1600200" cy="2340033"/>
          </a:xfrm>
        </p:spPr>
      </p:pic>
      <p:pic>
        <p:nvPicPr>
          <p:cNvPr id="7" name="Espace réservé du contenu 6" descr="livret-militaire-cavalier-9ième-cuirs-fiche-d-évacuation-allemande-1914-1918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780381"/>
            <a:ext cx="4059238" cy="40592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66e_RI_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1280" y="2606040"/>
            <a:ext cx="3901440" cy="2407920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Colonne de soldats du 66e régiment d'infanterie marchant, des petits drapeaux au bout des fusils, vers la gare de Tours le 5 août 1914 au matin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Du rouge garance au bleu horizon</a:t>
            </a:r>
            <a:endParaRPr lang="fr-FR" dirty="0"/>
          </a:p>
        </p:txBody>
      </p:sp>
      <p:pic>
        <p:nvPicPr>
          <p:cNvPr id="7" name="Espace réservé du contenu 6" descr="téléchargement (1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24819" y="2314575"/>
            <a:ext cx="1524000" cy="2990850"/>
          </a:xfrm>
        </p:spPr>
      </p:pic>
      <p:pic>
        <p:nvPicPr>
          <p:cNvPr id="8" name="Espace réservé du contenu 7" descr="bleu-horizon-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205185"/>
            <a:ext cx="4059238" cy="32096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wp7ce02af0_05_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6050" y="2795587"/>
            <a:ext cx="3771900" cy="2028825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boue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Colonel Yves Emile Picot (1862-1938) : inventeur des « gueules cassées »</a:t>
            </a:r>
            <a:endParaRPr lang="fr-FR" sz="2000" dirty="0"/>
          </a:p>
        </p:txBody>
      </p:sp>
      <p:pic>
        <p:nvPicPr>
          <p:cNvPr id="4" name="Espace réservé du contenu 3" descr="téléchargement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34269" y="2962275"/>
            <a:ext cx="2705100" cy="1695450"/>
          </a:xfrm>
        </p:spPr>
      </p:pic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 le 15 janvier 1917,</a:t>
            </a:r>
            <a:r>
              <a:rPr lang="fr-FR" dirty="0"/>
              <a:t> il est blessé. L'œil gauche est crevé, une partie du front et la base du nez sont </a:t>
            </a:r>
            <a:r>
              <a:rPr lang="fr-FR" dirty="0" smtClean="0"/>
              <a:t>arrachées. Le </a:t>
            </a:r>
            <a:r>
              <a:rPr lang="fr-FR" dirty="0"/>
              <a:t>colonel est transporté au Val-de-Grâce où l'on soigne à l'époque les baveux et fait la connaissance de Jourdain et de </a:t>
            </a:r>
            <a:r>
              <a:rPr lang="fr-FR" dirty="0" err="1"/>
              <a:t>Jugon</a:t>
            </a:r>
            <a:r>
              <a:rPr lang="fr-FR" dirty="0"/>
              <a:t>. Ils devaient fonder l'association des Gueules Cassées.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gueules cassées</a:t>
            </a:r>
            <a:endParaRPr lang="fr-FR" dirty="0"/>
          </a:p>
        </p:txBody>
      </p:sp>
      <p:pic>
        <p:nvPicPr>
          <p:cNvPr id="5" name="Espace réservé du contenu 4" descr="Capture-d’écran-2010-09-25-à-09.16.58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6729" y="2675258"/>
            <a:ext cx="4040180" cy="2269484"/>
          </a:xfrm>
        </p:spPr>
      </p:pic>
      <p:pic>
        <p:nvPicPr>
          <p:cNvPr id="6" name="Espace réservé du contenu 5" descr="220px-3534792980_7bed9865d7_bChirurgieMmaxilloFaciale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929322" y="2500306"/>
            <a:ext cx="1728782" cy="25381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205</TotalTime>
  <Words>196</Words>
  <Application>Microsoft Office PowerPoint</Application>
  <PresentationFormat>Affichage à l'écran (4:3)</PresentationFormat>
  <Paragraphs>41</Paragraphs>
  <Slides>39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39</vt:i4>
      </vt:variant>
    </vt:vector>
  </HeadingPairs>
  <TitlesOfParts>
    <vt:vector size="40" baseType="lpstr">
      <vt:lpstr>Papier</vt:lpstr>
      <vt:lpstr>La grande guerre</vt:lpstr>
      <vt:lpstr>2 aout 1914</vt:lpstr>
      <vt:lpstr>Ordre d’appel</vt:lpstr>
      <vt:lpstr>Le livret militaire</vt:lpstr>
      <vt:lpstr>Colonne de soldats du 66e régiment d'infanterie marchant, des petits drapeaux au bout des fusils, vers la gare de Tours le 5 août 1914 au matin</vt:lpstr>
      <vt:lpstr>Du rouge garance au bleu horizon</vt:lpstr>
      <vt:lpstr>La boue</vt:lpstr>
      <vt:lpstr>Colonel Yves Emile Picot (1862-1938) : inventeur des « gueules cassées »</vt:lpstr>
      <vt:lpstr>Les gueules cassées</vt:lpstr>
      <vt:lpstr>Les joueurs de Skat, Otto Dix, 1920</vt:lpstr>
      <vt:lpstr>La loterie nationale</vt:lpstr>
      <vt:lpstr>Texte et photo</vt:lpstr>
      <vt:lpstr>Ecrire partout</vt:lpstr>
      <vt:lpstr>Dessiner</vt:lpstr>
      <vt:lpstr>3 aout 1914, la franchise postale</vt:lpstr>
      <vt:lpstr>Diapositive 16</vt:lpstr>
      <vt:lpstr>Bureau de poste dans les tranchées, 1914</vt:lpstr>
      <vt:lpstr>Une lettre, un peu de baume au cœur</vt:lpstr>
      <vt:lpstr>Qui travaille dans les champs?</vt:lpstr>
      <vt:lpstr>Qui laboure?</vt:lpstr>
      <vt:lpstr>Qui travaille en usine?</vt:lpstr>
      <vt:lpstr>La ville détruite (Reims)</vt:lpstr>
      <vt:lpstr>L’artisanat dans les tranchées</vt:lpstr>
      <vt:lpstr>Détournement des instruments de mort</vt:lpstr>
      <vt:lpstr>Et les animaux?</vt:lpstr>
      <vt:lpstr>Filmographie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http://www.dessins1418.fr/</vt:lpstr>
      <vt:lpstr>L’échange épistolaire</vt:lpstr>
      <vt:lpstr>L’argot des tranchées</vt:lpstr>
      <vt:lpstr>Diapositive 36</vt:lpstr>
      <vt:lpstr>La version de la presse</vt:lpstr>
      <vt:lpstr>Mots et expressions de la première guerre mondiale</vt:lpstr>
      <vt:lpstr>Diapositive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grande guerre</dc:title>
  <dc:creator>jflaroumagne</dc:creator>
  <cp:lastModifiedBy>jflaroumagne</cp:lastModifiedBy>
  <cp:revision>27</cp:revision>
  <dcterms:created xsi:type="dcterms:W3CDTF">2017-09-14T12:35:46Z</dcterms:created>
  <dcterms:modified xsi:type="dcterms:W3CDTF">2017-09-21T07:45:04Z</dcterms:modified>
</cp:coreProperties>
</file>